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56" r:id="rId2"/>
    <p:sldId id="257" r:id="rId3"/>
    <p:sldId id="281" r:id="rId4"/>
    <p:sldId id="282" r:id="rId5"/>
    <p:sldId id="274" r:id="rId6"/>
    <p:sldId id="275" r:id="rId7"/>
    <p:sldId id="278" r:id="rId8"/>
    <p:sldId id="277" r:id="rId9"/>
    <p:sldId id="264" r:id="rId10"/>
    <p:sldId id="270" r:id="rId11"/>
    <p:sldId id="276" r:id="rId12"/>
    <p:sldId id="267" r:id="rId13"/>
    <p:sldId id="283" r:id="rId14"/>
    <p:sldId id="265" r:id="rId15"/>
    <p:sldId id="284" r:id="rId16"/>
    <p:sldId id="268" r:id="rId17"/>
    <p:sldId id="272" r:id="rId18"/>
  </p:sldIdLst>
  <p:sldSz cx="12192000" cy="6858000"/>
  <p:notesSz cx="6954838" cy="92408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8597" autoAdjust="0"/>
  </p:normalViewPr>
  <p:slideViewPr>
    <p:cSldViewPr snapToGrid="0">
      <p:cViewPr varScale="1">
        <p:scale>
          <a:sx n="70" d="100"/>
          <a:sy n="70" d="100"/>
        </p:scale>
        <p:origin x="1166"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3647"/>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idx="1"/>
          </p:nvPr>
        </p:nvSpPr>
        <p:spPr>
          <a:xfrm>
            <a:off x="3939466" y="0"/>
            <a:ext cx="3013763" cy="463647"/>
          </a:xfrm>
          <a:prstGeom prst="rect">
            <a:avLst/>
          </a:prstGeom>
        </p:spPr>
        <p:txBody>
          <a:bodyPr vert="horz" lIns="92546" tIns="46273" rIns="92546" bIns="46273" rtlCol="0"/>
          <a:lstStyle>
            <a:lvl1pPr algn="r">
              <a:defRPr sz="1200"/>
            </a:lvl1pPr>
          </a:lstStyle>
          <a:p>
            <a:fld id="{59DAADD6-52BB-4608-9145-1B78DE503946}" type="datetimeFigureOut">
              <a:rPr lang="en-US" smtClean="0"/>
              <a:t>10/10/2013</a:t>
            </a:fld>
            <a:endParaRPr lang="en-US"/>
          </a:p>
        </p:txBody>
      </p:sp>
      <p:sp>
        <p:nvSpPr>
          <p:cNvPr id="4" name="Slide Image Placeholder 3"/>
          <p:cNvSpPr>
            <a:spLocks noGrp="1" noRot="1" noChangeAspect="1"/>
          </p:cNvSpPr>
          <p:nvPr>
            <p:ph type="sldImg" idx="2"/>
          </p:nvPr>
        </p:nvSpPr>
        <p:spPr>
          <a:xfrm>
            <a:off x="706438" y="1155700"/>
            <a:ext cx="5541962" cy="3117850"/>
          </a:xfrm>
          <a:prstGeom prst="rect">
            <a:avLst/>
          </a:prstGeom>
          <a:noFill/>
          <a:ln w="12700">
            <a:solidFill>
              <a:prstClr val="black"/>
            </a:solidFill>
          </a:ln>
        </p:spPr>
        <p:txBody>
          <a:bodyPr vert="horz" lIns="92546" tIns="46273" rIns="92546" bIns="46273" rtlCol="0" anchor="ctr"/>
          <a:lstStyle/>
          <a:p>
            <a:endParaRPr lang="en-US"/>
          </a:p>
        </p:txBody>
      </p:sp>
      <p:sp>
        <p:nvSpPr>
          <p:cNvPr id="5" name="Notes Placeholder 4"/>
          <p:cNvSpPr>
            <a:spLocks noGrp="1"/>
          </p:cNvSpPr>
          <p:nvPr>
            <p:ph type="body" sz="quarter" idx="3"/>
          </p:nvPr>
        </p:nvSpPr>
        <p:spPr>
          <a:xfrm>
            <a:off x="695484" y="4447153"/>
            <a:ext cx="5563870" cy="3638580"/>
          </a:xfrm>
          <a:prstGeom prst="rect">
            <a:avLst/>
          </a:prstGeom>
        </p:spPr>
        <p:txBody>
          <a:bodyPr vert="horz" lIns="92546" tIns="46273" rIns="92546" bIns="4627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7193"/>
            <a:ext cx="3013763" cy="463646"/>
          </a:xfrm>
          <a:prstGeom prst="rect">
            <a:avLst/>
          </a:prstGeom>
        </p:spPr>
        <p:txBody>
          <a:bodyPr vert="horz" lIns="92546" tIns="46273" rIns="92546" bIns="46273"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777193"/>
            <a:ext cx="3013763" cy="463646"/>
          </a:xfrm>
          <a:prstGeom prst="rect">
            <a:avLst/>
          </a:prstGeom>
        </p:spPr>
        <p:txBody>
          <a:bodyPr vert="horz" lIns="92546" tIns="46273" rIns="92546" bIns="46273" rtlCol="0" anchor="b"/>
          <a:lstStyle>
            <a:lvl1pPr algn="r">
              <a:defRPr sz="1200"/>
            </a:lvl1pPr>
          </a:lstStyle>
          <a:p>
            <a:fld id="{799F7573-196C-479E-965A-59B39A01EFA0}" type="slidenum">
              <a:rPr lang="en-US" smtClean="0"/>
              <a:t>‹#›</a:t>
            </a:fld>
            <a:endParaRPr lang="en-US"/>
          </a:p>
        </p:txBody>
      </p:sp>
    </p:spTree>
    <p:extLst>
      <p:ext uri="{BB962C8B-B14F-4D97-AF65-F5344CB8AC3E}">
        <p14:creationId xmlns:p14="http://schemas.microsoft.com/office/powerpoint/2010/main" val="1429814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1</a:t>
            </a:fld>
            <a:endParaRPr lang="en-US"/>
          </a:p>
        </p:txBody>
      </p:sp>
    </p:spTree>
    <p:extLst>
      <p:ext uri="{BB962C8B-B14F-4D97-AF65-F5344CB8AC3E}">
        <p14:creationId xmlns:p14="http://schemas.microsoft.com/office/powerpoint/2010/main" val="3150189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Proper supports – manipulative K-12, calculators, graphic organizers, time, partnered</a:t>
            </a:r>
            <a:r>
              <a:rPr lang="en-US" baseline="0" dirty="0" smtClean="0"/>
              <a:t> activities, collaboration</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10</a:t>
            </a:fld>
            <a:endParaRPr lang="en-US"/>
          </a:p>
        </p:txBody>
      </p:sp>
    </p:spTree>
    <p:extLst>
      <p:ext uri="{BB962C8B-B14F-4D97-AF65-F5344CB8AC3E}">
        <p14:creationId xmlns:p14="http://schemas.microsoft.com/office/powerpoint/2010/main" val="2228221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Which task is more rigorous? Why?</a:t>
            </a:r>
          </a:p>
          <a:p>
            <a:endParaRPr lang="en-US" dirty="0" smtClean="0"/>
          </a:p>
          <a:p>
            <a:r>
              <a:rPr lang="en-US" dirty="0" smtClean="0"/>
              <a:t>Fencing Task – more standards incorporated;</a:t>
            </a:r>
            <a:r>
              <a:rPr lang="en-US" baseline="0" dirty="0" smtClean="0"/>
              <a:t> multiple procedures/processes; relationship between two math concepts; generalization</a:t>
            </a:r>
          </a:p>
          <a:p>
            <a:pPr lvl="1">
              <a:buFont typeface="Arial" pitchFamily="34" charset="0"/>
              <a:buChar char="•"/>
            </a:pPr>
            <a:endParaRPr lang="en-US" baseline="0" dirty="0" smtClean="0"/>
          </a:p>
          <a:p>
            <a:pPr lvl="1">
              <a:buFont typeface="Arial" pitchFamily="34" charset="0"/>
              <a:buChar char="•"/>
            </a:pPr>
            <a:r>
              <a:rPr lang="en-US" baseline="0" dirty="0" smtClean="0"/>
              <a:t>Content Standards: CC2.3.6.A.1 		possibly </a:t>
            </a:r>
            <a:r>
              <a:rPr lang="en-US" dirty="0"/>
              <a:t>CC.2.2.6.B.2</a:t>
            </a:r>
            <a:endParaRPr lang="en-US" baseline="0" dirty="0" smtClean="0"/>
          </a:p>
          <a:p>
            <a:endParaRPr lang="en-US" baseline="0" dirty="0" smtClean="0"/>
          </a:p>
          <a:p>
            <a:pPr lvl="1">
              <a:buFont typeface="Arial" pitchFamily="34" charset="0"/>
              <a:buChar char="•"/>
            </a:pPr>
            <a:r>
              <a:rPr lang="en-US" baseline="0" dirty="0" smtClean="0"/>
              <a:t>Mathematical Practices: #1, #2, #3, #4, #7, #8</a:t>
            </a:r>
            <a:endParaRPr lang="en-US" dirty="0" smtClean="0"/>
          </a:p>
          <a:p>
            <a:endParaRPr lang="en-US" dirty="0" smtClean="0"/>
          </a:p>
          <a:p>
            <a:r>
              <a:rPr lang="en-US" dirty="0" smtClean="0"/>
              <a:t>PDE</a:t>
            </a:r>
            <a:r>
              <a:rPr lang="en-US" baseline="0" dirty="0" smtClean="0"/>
              <a:t> Math Content Lead has indicated PSSA questions will be written using multiple pieces of E.C. in other words – at the Anchor level.</a:t>
            </a:r>
          </a:p>
          <a:p>
            <a:endParaRPr lang="en-US" baseline="0" dirty="0" smtClean="0"/>
          </a:p>
          <a:p>
            <a:r>
              <a:rPr lang="en-US" b="1" baseline="0" dirty="0" smtClean="0"/>
              <a:t>How can this comparison assist us?</a:t>
            </a:r>
          </a:p>
          <a:p>
            <a:r>
              <a:rPr lang="en-US" b="1" baseline="0" dirty="0" smtClean="0"/>
              <a:t>What would the more rigorous tasks look like in other content areas?</a:t>
            </a:r>
            <a:endParaRPr lang="en-US" b="1" dirty="0" smtClean="0"/>
          </a:p>
          <a:p>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11</a:t>
            </a:fld>
            <a:endParaRPr lang="en-US"/>
          </a:p>
        </p:txBody>
      </p:sp>
    </p:spTree>
    <p:extLst>
      <p:ext uri="{BB962C8B-B14F-4D97-AF65-F5344CB8AC3E}">
        <p14:creationId xmlns:p14="http://schemas.microsoft.com/office/powerpoint/2010/main" val="21454170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these with ELA and they apply</a:t>
            </a:r>
            <a:r>
              <a:rPr lang="en-US" baseline="0" dirty="0" smtClean="0"/>
              <a:t> to Math as well.  Many of these will be evident if the Mathematical Practices are implemented.</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12</a:t>
            </a:fld>
            <a:endParaRPr lang="en-US"/>
          </a:p>
        </p:txBody>
      </p:sp>
    </p:spTree>
    <p:extLst>
      <p:ext uri="{BB962C8B-B14F-4D97-AF65-F5344CB8AC3E}">
        <p14:creationId xmlns:p14="http://schemas.microsoft.com/office/powerpoint/2010/main" val="3084356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these with ELA and they apply</a:t>
            </a:r>
            <a:r>
              <a:rPr lang="en-US" baseline="0" dirty="0" smtClean="0"/>
              <a:t> to Math as well.  Many of these will be evident if the Mathematical Practices are implemented.</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13</a:t>
            </a:fld>
            <a:endParaRPr lang="en-US"/>
          </a:p>
        </p:txBody>
      </p:sp>
    </p:spTree>
    <p:extLst>
      <p:ext uri="{BB962C8B-B14F-4D97-AF65-F5344CB8AC3E}">
        <p14:creationId xmlns:p14="http://schemas.microsoft.com/office/powerpoint/2010/main" val="2968877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5464">
              <a:defRPr/>
            </a:pPr>
            <a:r>
              <a:rPr lang="en-US" dirty="0" smtClean="0"/>
              <a:t>We saw these with ELA and they apply</a:t>
            </a:r>
            <a:r>
              <a:rPr lang="en-US" baseline="0" dirty="0" smtClean="0"/>
              <a:t> to Math as well.  Many of these will be evident if the Mathematical Practices are implemented.</a:t>
            </a:r>
            <a:endParaRPr lang="en-US" dirty="0" smtClean="0"/>
          </a:p>
          <a:p>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14</a:t>
            </a:fld>
            <a:endParaRPr lang="en-US"/>
          </a:p>
        </p:txBody>
      </p:sp>
    </p:spTree>
    <p:extLst>
      <p:ext uri="{BB962C8B-B14F-4D97-AF65-F5344CB8AC3E}">
        <p14:creationId xmlns:p14="http://schemas.microsoft.com/office/powerpoint/2010/main" val="4109694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5464">
              <a:defRPr/>
            </a:pPr>
            <a:r>
              <a:rPr lang="en-US" dirty="0" smtClean="0"/>
              <a:t>We saw these with ELA and they apply</a:t>
            </a:r>
            <a:r>
              <a:rPr lang="en-US" baseline="0" dirty="0" smtClean="0"/>
              <a:t> to Math as well.  Many of these will be evident if the Mathematical Practices are implemented.</a:t>
            </a:r>
            <a:endParaRPr lang="en-US" dirty="0" smtClean="0"/>
          </a:p>
          <a:p>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15</a:t>
            </a:fld>
            <a:endParaRPr lang="en-US"/>
          </a:p>
        </p:txBody>
      </p:sp>
    </p:spTree>
    <p:extLst>
      <p:ext uri="{BB962C8B-B14F-4D97-AF65-F5344CB8AC3E}">
        <p14:creationId xmlns:p14="http://schemas.microsoft.com/office/powerpoint/2010/main" val="1888646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5464">
              <a:defRPr/>
            </a:pPr>
            <a:r>
              <a:rPr lang="en-US" dirty="0" smtClean="0"/>
              <a:t>We saw these with ELA and they apply</a:t>
            </a:r>
            <a:r>
              <a:rPr lang="en-US" baseline="0" dirty="0" smtClean="0"/>
              <a:t> to Math as well.  Many of these will be evident if the Mathematical Practices are implemented.</a:t>
            </a:r>
            <a:endParaRPr lang="en-US" dirty="0" smtClean="0"/>
          </a:p>
          <a:p>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16</a:t>
            </a:fld>
            <a:endParaRPr lang="en-US"/>
          </a:p>
        </p:txBody>
      </p:sp>
    </p:spTree>
    <p:extLst>
      <p:ext uri="{BB962C8B-B14F-4D97-AF65-F5344CB8AC3E}">
        <p14:creationId xmlns:p14="http://schemas.microsoft.com/office/powerpoint/2010/main" val="35876983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9F7573-196C-479E-965A-59B39A01EFA0}" type="slidenum">
              <a:rPr lang="en-US" smtClean="0"/>
              <a:t>17</a:t>
            </a:fld>
            <a:endParaRPr lang="en-US"/>
          </a:p>
        </p:txBody>
      </p:sp>
    </p:spTree>
    <p:extLst>
      <p:ext uri="{BB962C8B-B14F-4D97-AF65-F5344CB8AC3E}">
        <p14:creationId xmlns:p14="http://schemas.microsoft.com/office/powerpoint/2010/main" val="500528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video shows all grades for</a:t>
            </a:r>
            <a:r>
              <a:rPr lang="en-US" baseline="0" dirty="0" smtClean="0"/>
              <a:t> Math </a:t>
            </a:r>
            <a:r>
              <a:rPr lang="en-US" dirty="0" smtClean="0"/>
              <a:t>but gives the best</a:t>
            </a:r>
            <a:r>
              <a:rPr lang="en-US" baseline="0" dirty="0" smtClean="0"/>
              <a:t> overall picture</a:t>
            </a:r>
          </a:p>
          <a:p>
            <a:endParaRPr lang="en-US" baseline="0" dirty="0" smtClean="0"/>
          </a:p>
          <a:p>
            <a:r>
              <a:rPr lang="en-US" baseline="0" dirty="0" smtClean="0"/>
              <a:t>Creates much more coherence and progression K-12!</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2</a:t>
            </a:fld>
            <a:endParaRPr lang="en-US"/>
          </a:p>
        </p:txBody>
      </p:sp>
    </p:spTree>
    <p:extLst>
      <p:ext uri="{BB962C8B-B14F-4D97-AF65-F5344CB8AC3E}">
        <p14:creationId xmlns:p14="http://schemas.microsoft.com/office/powerpoint/2010/main" val="190058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Key Advances</a:t>
            </a:r>
            <a:r>
              <a:rPr lang="en-US" baseline="0" dirty="0" smtClean="0"/>
              <a:t> require a shift in thinking and a shift in instruction practices.</a:t>
            </a:r>
          </a:p>
          <a:p>
            <a:r>
              <a:rPr lang="en-US" baseline="0" dirty="0" smtClean="0"/>
              <a:t>HANDOUT – Focus on Teacher &amp; Student</a:t>
            </a:r>
          </a:p>
          <a:p>
            <a:r>
              <a:rPr lang="en-US" baseline="0" dirty="0" smtClean="0"/>
              <a:t>Focus in early grades on number to build a solid foundation in math</a:t>
            </a:r>
          </a:p>
          <a:p>
            <a:r>
              <a:rPr lang="en-US" baseline="0" dirty="0" smtClean="0"/>
              <a:t>Evened out pace across the grades</a:t>
            </a:r>
          </a:p>
          <a:p>
            <a:endParaRPr lang="en-US" baseline="0" dirty="0" smtClean="0"/>
          </a:p>
          <a:p>
            <a:r>
              <a:rPr lang="en-US" baseline="0" dirty="0" smtClean="0"/>
              <a:t>Concepts are in different grades than we are used to!!!</a:t>
            </a:r>
          </a:p>
          <a:p>
            <a:endParaRPr lang="en-US" baseline="0" dirty="0" smtClean="0"/>
          </a:p>
          <a:p>
            <a:r>
              <a:rPr lang="en-US" baseline="0" dirty="0" smtClean="0"/>
              <a:t>HS math especially has an increased focus on USING math and solving complex problems, similar to what would see in the real world</a:t>
            </a:r>
          </a:p>
          <a:p>
            <a:endParaRPr lang="en-US" dirty="0"/>
          </a:p>
        </p:txBody>
      </p:sp>
      <p:sp>
        <p:nvSpPr>
          <p:cNvPr id="4" name="Slide Number Placeholder 3"/>
          <p:cNvSpPr>
            <a:spLocks noGrp="1"/>
          </p:cNvSpPr>
          <p:nvPr>
            <p:ph type="sldNum" sz="quarter" idx="10"/>
          </p:nvPr>
        </p:nvSpPr>
        <p:spPr/>
        <p:txBody>
          <a:bodyPr/>
          <a:lstStyle/>
          <a:p>
            <a:fld id="{1F93BA54-B630-4F7B-87E1-4DE21DE9123C}" type="slidenum">
              <a:rPr lang="en-US" smtClean="0"/>
              <a:pPr/>
              <a:t>3</a:t>
            </a:fld>
            <a:endParaRPr lang="en-US"/>
          </a:p>
        </p:txBody>
      </p:sp>
    </p:spTree>
    <p:extLst>
      <p:ext uri="{BB962C8B-B14F-4D97-AF65-F5344CB8AC3E}">
        <p14:creationId xmlns:p14="http://schemas.microsoft.com/office/powerpoint/2010/main" val="2717370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Key Advances</a:t>
            </a:r>
            <a:r>
              <a:rPr lang="en-US" baseline="0" dirty="0" smtClean="0"/>
              <a:t> require a shift in thinking and a shift in instruction practices.</a:t>
            </a:r>
          </a:p>
          <a:p>
            <a:r>
              <a:rPr lang="en-US" baseline="0" dirty="0" smtClean="0"/>
              <a:t>HANDOUT</a:t>
            </a:r>
          </a:p>
          <a:p>
            <a:pPr defTabSz="925464">
              <a:defRPr/>
            </a:pPr>
            <a:r>
              <a:rPr lang="en-US" baseline="0" dirty="0" smtClean="0"/>
              <a:t>Bolded items tie to shifts on handout</a:t>
            </a:r>
          </a:p>
          <a:p>
            <a:endParaRPr lang="en-US" baseline="0" dirty="0" smtClean="0"/>
          </a:p>
          <a:p>
            <a:r>
              <a:rPr lang="en-US" baseline="0" dirty="0" smtClean="0"/>
              <a:t>HS math especially has an increased focus on USING math and solving complex problems, similar to what would see in the real world</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F93BA54-B630-4F7B-87E1-4DE21DE9123C}" type="slidenum">
              <a:rPr lang="en-US" smtClean="0"/>
              <a:pPr/>
              <a:t>4</a:t>
            </a:fld>
            <a:endParaRPr lang="en-US"/>
          </a:p>
        </p:txBody>
      </p:sp>
    </p:spTree>
    <p:extLst>
      <p:ext uri="{BB962C8B-B14F-4D97-AF65-F5344CB8AC3E}">
        <p14:creationId xmlns:p14="http://schemas.microsoft.com/office/powerpoint/2010/main" val="1818420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None/>
            </a:pPr>
            <a:r>
              <a:rPr lang="en-US" dirty="0" smtClean="0"/>
              <a:t>BIG TAKEAWAY:  SFMP</a:t>
            </a:r>
            <a:r>
              <a:rPr lang="en-US" baseline="0" dirty="0" smtClean="0"/>
              <a:t> are the frame for everything in your classroom.</a:t>
            </a:r>
            <a:endParaRPr lang="en-US" dirty="0"/>
          </a:p>
        </p:txBody>
      </p:sp>
      <p:sp>
        <p:nvSpPr>
          <p:cNvPr id="4" name="Slide Number Placeholder 3"/>
          <p:cNvSpPr>
            <a:spLocks noGrp="1"/>
          </p:cNvSpPr>
          <p:nvPr>
            <p:ph type="sldNum" sz="quarter" idx="10"/>
          </p:nvPr>
        </p:nvSpPr>
        <p:spPr/>
        <p:txBody>
          <a:bodyPr/>
          <a:lstStyle/>
          <a:p>
            <a:fld id="{1F93BA54-B630-4F7B-87E1-4DE21DE9123C}" type="slidenum">
              <a:rPr lang="en-US" smtClean="0"/>
              <a:pPr/>
              <a:t>5</a:t>
            </a:fld>
            <a:endParaRPr lang="en-US"/>
          </a:p>
        </p:txBody>
      </p:sp>
    </p:spTree>
    <p:extLst>
      <p:ext uri="{BB962C8B-B14F-4D97-AF65-F5344CB8AC3E}">
        <p14:creationId xmlns:p14="http://schemas.microsoft.com/office/powerpoint/2010/main" val="1783292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Standards for Mathematical Practice can be grouped into</a:t>
            </a:r>
            <a:r>
              <a:rPr lang="en-US" baseline="0" dirty="0" smtClean="0"/>
              <a:t> related areas.  Each standard has descriptions of what each means.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6</a:t>
            </a:fld>
            <a:endParaRPr lang="en-US"/>
          </a:p>
        </p:txBody>
      </p:sp>
    </p:spTree>
    <p:extLst>
      <p:ext uri="{BB962C8B-B14F-4D97-AF65-F5344CB8AC3E}">
        <p14:creationId xmlns:p14="http://schemas.microsoft.com/office/powerpoint/2010/main" val="1997422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 bulleted Standards for</a:t>
            </a:r>
            <a:r>
              <a:rPr lang="en-US" baseline="0" dirty="0" smtClean="0"/>
              <a:t> Mathematical Practice</a:t>
            </a:r>
          </a:p>
          <a:p>
            <a:endParaRPr lang="en-US" baseline="0" dirty="0" smtClean="0"/>
          </a:p>
          <a:p>
            <a:r>
              <a:rPr lang="en-US" baseline="0" dirty="0" smtClean="0"/>
              <a:t>Complete the first part.  Verbs are very active and require thinking skills, higher order thinking</a:t>
            </a:r>
          </a:p>
          <a:p>
            <a:endParaRPr lang="en-US" baseline="0" dirty="0" smtClean="0"/>
          </a:p>
          <a:p>
            <a:r>
              <a:rPr lang="en-US" baseline="0" dirty="0" smtClean="0"/>
              <a:t>Second part of activity.  Each standard involves at least one of these areas of literacy.</a:t>
            </a:r>
            <a:endParaRPr lang="en-US" dirty="0" smtClean="0"/>
          </a:p>
          <a:p>
            <a:endParaRPr lang="en-US" dirty="0" smtClean="0"/>
          </a:p>
          <a:p>
            <a:r>
              <a:rPr lang="en-US" sz="1600" b="1" dirty="0"/>
              <a:t>On the SAS Portal, PDE has a document called “Math Practices and Grade Progressions” which shows how these play out in each grade.</a:t>
            </a:r>
            <a:endParaRPr lang="en-US" sz="1600" b="1" dirty="0"/>
          </a:p>
        </p:txBody>
      </p:sp>
      <p:sp>
        <p:nvSpPr>
          <p:cNvPr id="4" name="Slide Number Placeholder 3"/>
          <p:cNvSpPr>
            <a:spLocks noGrp="1"/>
          </p:cNvSpPr>
          <p:nvPr>
            <p:ph type="sldNum" sz="quarter" idx="10"/>
          </p:nvPr>
        </p:nvSpPr>
        <p:spPr/>
        <p:txBody>
          <a:bodyPr/>
          <a:lstStyle/>
          <a:p>
            <a:fld id="{799F7573-196C-479E-965A-59B39A01EFA0}" type="slidenum">
              <a:rPr lang="en-US" smtClean="0"/>
              <a:t>7</a:t>
            </a:fld>
            <a:endParaRPr lang="en-US"/>
          </a:p>
        </p:txBody>
      </p:sp>
    </p:spTree>
    <p:extLst>
      <p:ext uri="{BB962C8B-B14F-4D97-AF65-F5344CB8AC3E}">
        <p14:creationId xmlns:p14="http://schemas.microsoft.com/office/powerpoint/2010/main" val="2273876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a:t>
            </a:r>
            <a:r>
              <a:rPr lang="en-US" baseline="0" dirty="0" smtClean="0"/>
              <a:t> the progression across grades.</a:t>
            </a:r>
          </a:p>
          <a:p>
            <a:endParaRPr lang="en-US" baseline="0" dirty="0" smtClean="0"/>
          </a:p>
          <a:p>
            <a:r>
              <a:rPr lang="en-US" baseline="0" dirty="0" smtClean="0"/>
              <a:t>Notice the reporting categories are the same along the left hand side.</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8</a:t>
            </a:fld>
            <a:endParaRPr lang="en-US"/>
          </a:p>
        </p:txBody>
      </p:sp>
    </p:spTree>
    <p:extLst>
      <p:ext uri="{BB962C8B-B14F-4D97-AF65-F5344CB8AC3E}">
        <p14:creationId xmlns:p14="http://schemas.microsoft.com/office/powerpoint/2010/main" val="883075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how does RIGOR play</a:t>
            </a:r>
            <a:r>
              <a:rPr lang="en-US" baseline="0" dirty="0" smtClean="0"/>
              <a:t> out in mathematics??</a:t>
            </a:r>
            <a:endParaRPr lang="en-US" dirty="0"/>
          </a:p>
        </p:txBody>
      </p:sp>
      <p:sp>
        <p:nvSpPr>
          <p:cNvPr id="4" name="Slide Number Placeholder 3"/>
          <p:cNvSpPr>
            <a:spLocks noGrp="1"/>
          </p:cNvSpPr>
          <p:nvPr>
            <p:ph type="sldNum" sz="quarter" idx="10"/>
          </p:nvPr>
        </p:nvSpPr>
        <p:spPr/>
        <p:txBody>
          <a:bodyPr/>
          <a:lstStyle/>
          <a:p>
            <a:fld id="{799F7573-196C-479E-965A-59B39A01EFA0}" type="slidenum">
              <a:rPr lang="en-US" smtClean="0"/>
              <a:t>9</a:t>
            </a:fld>
            <a:endParaRPr lang="en-US"/>
          </a:p>
        </p:txBody>
      </p:sp>
    </p:spTree>
    <p:extLst>
      <p:ext uri="{BB962C8B-B14F-4D97-AF65-F5344CB8AC3E}">
        <p14:creationId xmlns:p14="http://schemas.microsoft.com/office/powerpoint/2010/main" val="2123278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10/10/2013</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10/10/2013</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10/10/2013</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10/10/2013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10/10/2013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10/10/2013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10/10/2013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10/10/2013</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10/10/2013</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10/10/2013</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10/10/2013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10/10/2013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a:t>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aaeteachers.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www.engageny.org/" TargetMode="External"/><Relationship Id="rId3" Type="http://schemas.openxmlformats.org/officeDocument/2006/relationships/hyperlink" Target="http://www.pdesas.org/" TargetMode="External"/><Relationship Id="rId7" Type="http://schemas.openxmlformats.org/officeDocument/2006/relationships/hyperlink" Target="http://www.barbarablackburnonline.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map.mathshell.org.uk/" TargetMode="External"/><Relationship Id="rId5" Type="http://schemas.openxmlformats.org/officeDocument/2006/relationships/hyperlink" Target="http://insidemathematics.org/" TargetMode="External"/><Relationship Id="rId4" Type="http://schemas.openxmlformats.org/officeDocument/2006/relationships/hyperlink" Target="http://cliu21cng.wikispaces.com/" TargetMode="External"/><Relationship Id="rId9" Type="http://schemas.openxmlformats.org/officeDocument/2006/relationships/hyperlink" Target="http://www.teachingchannel.or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teachingchannel.org/videos/common-core-state-standards-for-math"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 Core for Math</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6186885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Rigor</a:t>
            </a:r>
            <a:endParaRPr lang="en-US" dirty="0"/>
          </a:p>
        </p:txBody>
      </p:sp>
      <p:sp>
        <p:nvSpPr>
          <p:cNvPr id="3" name="Content Placeholder 2"/>
          <p:cNvSpPr>
            <a:spLocks noGrp="1"/>
          </p:cNvSpPr>
          <p:nvPr>
            <p:ph idx="1"/>
          </p:nvPr>
        </p:nvSpPr>
        <p:spPr/>
        <p:txBody>
          <a:bodyPr/>
          <a:lstStyle/>
          <a:p>
            <a:r>
              <a:rPr lang="en-US" sz="3600" dirty="0" smtClean="0"/>
              <a:t>Higher Level Questioning</a:t>
            </a:r>
          </a:p>
          <a:p>
            <a:r>
              <a:rPr lang="en-US" sz="3600" dirty="0" smtClean="0"/>
              <a:t>Rich Math Tasks</a:t>
            </a:r>
          </a:p>
          <a:p>
            <a:r>
              <a:rPr lang="en-US" sz="3600" dirty="0" smtClean="0"/>
              <a:t>Instructional  Expectations and Assignments</a:t>
            </a:r>
          </a:p>
          <a:p>
            <a:r>
              <a:rPr lang="en-US" sz="3600" dirty="0" smtClean="0"/>
              <a:t>Proper Support at the Proper Times</a:t>
            </a:r>
          </a:p>
          <a:p>
            <a:r>
              <a:rPr lang="en-US" sz="3600" dirty="0" smtClean="0"/>
              <a:t>Assessments</a:t>
            </a:r>
          </a:p>
          <a:p>
            <a:pPr lvl="1"/>
            <a:r>
              <a:rPr lang="en-US" sz="3600" dirty="0" smtClean="0"/>
              <a:t>Webb’s Depth of Knowledge</a:t>
            </a:r>
          </a:p>
          <a:p>
            <a:pPr marL="0" indent="0">
              <a:buNone/>
            </a:pPr>
            <a:endParaRPr lang="en-US" sz="3600" dirty="0"/>
          </a:p>
        </p:txBody>
      </p:sp>
    </p:spTree>
    <p:extLst>
      <p:ext uri="{BB962C8B-B14F-4D97-AF65-F5344CB8AC3E}">
        <p14:creationId xmlns:p14="http://schemas.microsoft.com/office/powerpoint/2010/main" val="33180098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Two Math Tasks</a:t>
            </a:r>
            <a:endParaRPr lang="en-US" dirty="0"/>
          </a:p>
        </p:txBody>
      </p:sp>
      <p:sp>
        <p:nvSpPr>
          <p:cNvPr id="3" name="Text Placeholder 4"/>
          <p:cNvSpPr txBox="1">
            <a:spLocks/>
          </p:cNvSpPr>
          <p:nvPr/>
        </p:nvSpPr>
        <p:spPr>
          <a:xfrm>
            <a:off x="587825" y="1753882"/>
            <a:ext cx="4040188" cy="6397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u="sng" dirty="0" smtClean="0"/>
              <a:t>Martha’s Carpeting</a:t>
            </a:r>
            <a:endParaRPr lang="en-US" u="sng" dirty="0"/>
          </a:p>
        </p:txBody>
      </p:sp>
      <p:sp>
        <p:nvSpPr>
          <p:cNvPr id="4" name="Content Placeholder 5"/>
          <p:cNvSpPr txBox="1">
            <a:spLocks/>
          </p:cNvSpPr>
          <p:nvPr/>
        </p:nvSpPr>
        <p:spPr>
          <a:xfrm>
            <a:off x="587825" y="2265887"/>
            <a:ext cx="3783208" cy="44497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en-US" dirty="0" smtClean="0"/>
              <a:t>Martha was </a:t>
            </a:r>
            <a:r>
              <a:rPr lang="en-US" dirty="0" err="1" smtClean="0"/>
              <a:t>recarpeting</a:t>
            </a:r>
            <a:r>
              <a:rPr lang="en-US" dirty="0" smtClean="0"/>
              <a:t> her bedroom which was 15 feet long and 10 feet wide.  How many square feet of carpeting will she need to purchase?</a:t>
            </a:r>
          </a:p>
          <a:p>
            <a:pPr>
              <a:buFont typeface="Arial" panose="020B0604020202020204" pitchFamily="34" charset="0"/>
              <a:buNone/>
            </a:pPr>
            <a:endParaRPr lang="en-US" sz="1800" dirty="0" smtClean="0"/>
          </a:p>
          <a:p>
            <a:pPr>
              <a:buFont typeface="Arial" panose="020B0604020202020204" pitchFamily="34" charset="0"/>
              <a:buNone/>
            </a:pPr>
            <a:r>
              <a:rPr lang="en-US" sz="1800" dirty="0" smtClean="0"/>
              <a:t>Both tasks:</a:t>
            </a:r>
          </a:p>
          <a:p>
            <a:pPr>
              <a:buFont typeface="Arial" panose="020B0604020202020204" pitchFamily="34" charset="0"/>
              <a:buNone/>
            </a:pPr>
            <a:r>
              <a:rPr lang="en-US" sz="1800" dirty="0" smtClean="0"/>
              <a:t>	Stein, Smith, </a:t>
            </a:r>
            <a:r>
              <a:rPr lang="en-US" sz="1800" dirty="0" err="1" smtClean="0"/>
              <a:t>Hennigsen</a:t>
            </a:r>
            <a:r>
              <a:rPr lang="en-US" sz="1800" dirty="0" smtClean="0"/>
              <a:t>, and Silver, 2000</a:t>
            </a:r>
            <a:endParaRPr lang="en-US" sz="1800" dirty="0"/>
          </a:p>
        </p:txBody>
      </p:sp>
      <p:sp>
        <p:nvSpPr>
          <p:cNvPr id="5" name="Text Placeholder 6"/>
          <p:cNvSpPr txBox="1">
            <a:spLocks/>
          </p:cNvSpPr>
          <p:nvPr/>
        </p:nvSpPr>
        <p:spPr>
          <a:xfrm>
            <a:off x="4433831" y="1737741"/>
            <a:ext cx="4041775" cy="6397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u="sng" dirty="0" smtClean="0"/>
              <a:t>Fencing</a:t>
            </a:r>
            <a:endParaRPr lang="en-US" u="sng" dirty="0"/>
          </a:p>
        </p:txBody>
      </p:sp>
      <p:sp>
        <p:nvSpPr>
          <p:cNvPr id="6" name="Content Placeholder 7"/>
          <p:cNvSpPr txBox="1">
            <a:spLocks/>
          </p:cNvSpPr>
          <p:nvPr/>
        </p:nvSpPr>
        <p:spPr>
          <a:xfrm>
            <a:off x="4467326" y="2361362"/>
            <a:ext cx="7429921" cy="43542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en-US" sz="2400" dirty="0" smtClean="0"/>
              <a:t>Ms. Brown’s class will raise rabbits for their spring science fair.  They have 24 feet of fencing with which to build a rectangular rabbit pen to keep the rabbits.</a:t>
            </a:r>
          </a:p>
          <a:p>
            <a:pPr marL="457200" indent="-457200">
              <a:buFont typeface="Arial" panose="020B0604020202020204" pitchFamily="34" charset="0"/>
              <a:buAutoNum type="alphaLcPeriod"/>
            </a:pPr>
            <a:r>
              <a:rPr lang="en-US" sz="2200" dirty="0" smtClean="0"/>
              <a:t>If Ms. Brown’s students want their rabbits to have a s much room as possible, how long would each of the sides of the pen be?</a:t>
            </a:r>
          </a:p>
          <a:p>
            <a:pPr marL="457200" indent="-457200">
              <a:buFont typeface="Arial" panose="020B0604020202020204" pitchFamily="34" charset="0"/>
              <a:buAutoNum type="alphaLcPeriod"/>
            </a:pPr>
            <a:r>
              <a:rPr lang="en-US" sz="2200" dirty="0" smtClean="0"/>
              <a:t>How long would each of the sides of the pen be if they had only 16 feet of fencing?</a:t>
            </a:r>
          </a:p>
          <a:p>
            <a:pPr marL="457200" indent="-457200">
              <a:buFont typeface="Arial" panose="020B0604020202020204" pitchFamily="34" charset="0"/>
              <a:buAutoNum type="alphaLcPeriod"/>
            </a:pPr>
            <a:r>
              <a:rPr lang="en-US" sz="2200" dirty="0" smtClean="0"/>
              <a:t>How would you go about determining the pen with the most room for any amount of fencing?  Organize your work so that someone else who reads it will understand it.</a:t>
            </a:r>
            <a:endParaRPr lang="en-US" sz="2200" dirty="0"/>
          </a:p>
        </p:txBody>
      </p:sp>
    </p:spTree>
    <p:extLst>
      <p:ext uri="{BB962C8B-B14F-4D97-AF65-F5344CB8AC3E}">
        <p14:creationId xmlns:p14="http://schemas.microsoft.com/office/powerpoint/2010/main" val="16574831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a:xfrm>
            <a:off x="1120000" y="1825624"/>
            <a:ext cx="10233800" cy="4695755"/>
          </a:xfrm>
        </p:spPr>
        <p:txBody>
          <a:bodyPr>
            <a:normAutofit/>
          </a:bodyPr>
          <a:lstStyle/>
          <a:p>
            <a:r>
              <a:rPr lang="en-US" sz="3200" b="1" dirty="0"/>
              <a:t>Deeper order thinking should be on show.</a:t>
            </a:r>
            <a:r>
              <a:rPr lang="en-US" sz="3200" dirty="0"/>
              <a:t> With CCSS, it’s not enough for students to just memorize how to do something, in many cases they’re expected to know why.  Teachers should be challenging students to explain their thinking and to provide proof.</a:t>
            </a:r>
          </a:p>
          <a:p>
            <a:pPr marL="0" indent="0" algn="r">
              <a:buNone/>
            </a:pPr>
            <a:r>
              <a:rPr lang="en-US" sz="2200" dirty="0" smtClean="0"/>
              <a:t>Summary </a:t>
            </a:r>
            <a:r>
              <a:rPr lang="en-US" sz="2200" dirty="0"/>
              <a:t>provide by Association of American Educations </a:t>
            </a:r>
            <a:r>
              <a:rPr lang="en-US" sz="2200" dirty="0">
                <a:hlinkClick r:id="rId3"/>
              </a:rPr>
              <a:t>www.aaeteachers.org</a:t>
            </a:r>
            <a:r>
              <a:rPr lang="en-US" sz="2200" dirty="0"/>
              <a:t> </a:t>
            </a:r>
          </a:p>
          <a:p>
            <a:pPr marL="0" indent="0">
              <a:buNone/>
            </a:pPr>
            <a:endParaRPr lang="en-US" dirty="0"/>
          </a:p>
        </p:txBody>
      </p:sp>
    </p:spTree>
    <p:extLst>
      <p:ext uri="{BB962C8B-B14F-4D97-AF65-F5344CB8AC3E}">
        <p14:creationId xmlns:p14="http://schemas.microsoft.com/office/powerpoint/2010/main" val="6287370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a:xfrm>
            <a:off x="1120000" y="1825624"/>
            <a:ext cx="10233800" cy="4695755"/>
          </a:xfrm>
        </p:spPr>
        <p:txBody>
          <a:bodyPr>
            <a:normAutofit/>
          </a:bodyPr>
          <a:lstStyle/>
          <a:p>
            <a:r>
              <a:rPr lang="en-US" sz="3200" b="1" dirty="0" smtClean="0"/>
              <a:t>The </a:t>
            </a:r>
            <a:r>
              <a:rPr lang="en-US" sz="3200" b="1" dirty="0"/>
              <a:t>classroom should be language-rich.</a:t>
            </a:r>
            <a:r>
              <a:rPr lang="en-US" sz="3200" dirty="0"/>
              <a:t> It doesn’t matter what you teach anymore language skills are expected to be involved.  Reading, writing, and speaking skills should be practiced across the board and every classroom from elementary to high school, from self-contained to subject specific should be reflecting </a:t>
            </a:r>
            <a:r>
              <a:rPr lang="en-US" sz="3200" dirty="0" smtClean="0"/>
              <a:t>that.</a:t>
            </a:r>
          </a:p>
          <a:p>
            <a:pPr marL="0" indent="0" algn="r">
              <a:buNone/>
            </a:pPr>
            <a:r>
              <a:rPr lang="en-US" sz="2200" dirty="0"/>
              <a:t>Summary provide by Association of American Educations </a:t>
            </a:r>
            <a:r>
              <a:rPr lang="en-US" sz="2200" dirty="0">
                <a:hlinkClick r:id="rId3"/>
              </a:rPr>
              <a:t>www.aaeteachers.org</a:t>
            </a:r>
            <a:r>
              <a:rPr lang="en-US" sz="2200" dirty="0"/>
              <a:t> </a:t>
            </a:r>
          </a:p>
          <a:p>
            <a:pPr marL="0" indent="0">
              <a:buNone/>
            </a:pPr>
            <a:endParaRPr lang="en-US" dirty="0"/>
          </a:p>
        </p:txBody>
      </p:sp>
    </p:spTree>
    <p:extLst>
      <p:ext uri="{BB962C8B-B14F-4D97-AF65-F5344CB8AC3E}">
        <p14:creationId xmlns:p14="http://schemas.microsoft.com/office/powerpoint/2010/main" val="18586278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a:xfrm>
            <a:off x="1120000" y="1825624"/>
            <a:ext cx="10233800" cy="4796239"/>
          </a:xfrm>
        </p:spPr>
        <p:txBody>
          <a:bodyPr>
            <a:normAutofit/>
          </a:bodyPr>
          <a:lstStyle/>
          <a:p>
            <a:r>
              <a:rPr lang="en-US" sz="3200" b="1" dirty="0" smtClean="0"/>
              <a:t>Class time should be maximized.</a:t>
            </a:r>
            <a:r>
              <a:rPr lang="en-US" sz="3200" dirty="0" smtClean="0"/>
              <a:t> Not that teachers were doing this before, but with CCSS, even more than before, teachers need to be planning for “bell to bell” instruction, which is absolutely necessary to teach the more complex thinking skills associated with Common Core.</a:t>
            </a:r>
          </a:p>
          <a:p>
            <a:pPr marL="0" indent="0" algn="r">
              <a:buNone/>
            </a:pPr>
            <a:r>
              <a:rPr lang="en-US" sz="2000" dirty="0" smtClean="0"/>
              <a:t>Summary </a:t>
            </a:r>
            <a:r>
              <a:rPr lang="en-US" sz="2000" dirty="0"/>
              <a:t>provide by Association of American Educations </a:t>
            </a:r>
            <a:r>
              <a:rPr lang="en-US" sz="2000" dirty="0">
                <a:hlinkClick r:id="rId3"/>
              </a:rPr>
              <a:t>www.aaeteachers.org</a:t>
            </a:r>
            <a:r>
              <a:rPr lang="en-US" sz="2000" dirty="0"/>
              <a:t> </a:t>
            </a:r>
          </a:p>
          <a:p>
            <a:pPr marL="0" indent="0" algn="r">
              <a:buNone/>
            </a:pPr>
            <a:endParaRPr lang="en-US" sz="2000" dirty="0"/>
          </a:p>
        </p:txBody>
      </p:sp>
    </p:spTree>
    <p:extLst>
      <p:ext uri="{BB962C8B-B14F-4D97-AF65-F5344CB8AC3E}">
        <p14:creationId xmlns:p14="http://schemas.microsoft.com/office/powerpoint/2010/main" val="1387996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a:xfrm>
            <a:off x="1120000" y="1825624"/>
            <a:ext cx="10233800" cy="4796239"/>
          </a:xfrm>
        </p:spPr>
        <p:txBody>
          <a:bodyPr>
            <a:normAutofit/>
          </a:bodyPr>
          <a:lstStyle/>
          <a:p>
            <a:r>
              <a:rPr lang="en-US" sz="3200" b="1" dirty="0" smtClean="0"/>
              <a:t>The </a:t>
            </a:r>
            <a:r>
              <a:rPr lang="en-US" sz="3200" b="1" dirty="0"/>
              <a:t>atmosphere should be one of “create and learn,” not “sit and get.” </a:t>
            </a:r>
            <a:r>
              <a:rPr lang="en-US" sz="3200" dirty="0"/>
              <a:t>In order to push the thinking skills associated with CCSS, students will need to be engaged in their lessons.  If all a student ever does is sit and take notes, they won’t be able to learn how to think</a:t>
            </a:r>
            <a:r>
              <a:rPr lang="en-US" sz="3200" dirty="0" smtClean="0"/>
              <a:t>.</a:t>
            </a:r>
          </a:p>
          <a:p>
            <a:pPr marL="0" indent="0" algn="r">
              <a:buNone/>
            </a:pPr>
            <a:r>
              <a:rPr lang="en-US" sz="2000" dirty="0"/>
              <a:t>Summary provide by Association of American Educations </a:t>
            </a:r>
            <a:r>
              <a:rPr lang="en-US" sz="2000" dirty="0">
                <a:hlinkClick r:id="rId3"/>
              </a:rPr>
              <a:t>www.aaeteachers.org</a:t>
            </a:r>
            <a:r>
              <a:rPr lang="en-US" sz="2000" dirty="0"/>
              <a:t> </a:t>
            </a:r>
          </a:p>
          <a:p>
            <a:pPr marL="0" indent="0" algn="r">
              <a:buNone/>
            </a:pPr>
            <a:endParaRPr lang="en-US" sz="2000" dirty="0"/>
          </a:p>
        </p:txBody>
      </p:sp>
    </p:spTree>
    <p:extLst>
      <p:ext uri="{BB962C8B-B14F-4D97-AF65-F5344CB8AC3E}">
        <p14:creationId xmlns:p14="http://schemas.microsoft.com/office/powerpoint/2010/main" val="6045363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Common Core Classroom</a:t>
            </a:r>
            <a:endParaRPr lang="en-US" dirty="0"/>
          </a:p>
        </p:txBody>
      </p:sp>
      <p:sp>
        <p:nvSpPr>
          <p:cNvPr id="3" name="Content Placeholder 2"/>
          <p:cNvSpPr>
            <a:spLocks noGrp="1"/>
          </p:cNvSpPr>
          <p:nvPr>
            <p:ph idx="1"/>
          </p:nvPr>
        </p:nvSpPr>
        <p:spPr/>
        <p:txBody>
          <a:bodyPr>
            <a:normAutofit lnSpcReduction="10000"/>
          </a:bodyPr>
          <a:lstStyle/>
          <a:p>
            <a:r>
              <a:rPr lang="en-US" sz="3200" b="1" dirty="0" smtClean="0"/>
              <a:t>Technology </a:t>
            </a:r>
            <a:r>
              <a:rPr lang="en-US" sz="3200" b="1" dirty="0"/>
              <a:t>should be a part of learning.</a:t>
            </a:r>
            <a:r>
              <a:rPr lang="en-US" sz="3200" dirty="0"/>
              <a:t> The CCSS specifically call for students to learn how to communicate and collaborate with others using technology.  Expect to see a greater push toward blogging, Twitter, and services like Google docs.</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lgn="r">
              <a:buNone/>
            </a:pPr>
            <a:r>
              <a:rPr lang="en-US" sz="2000" dirty="0" smtClean="0"/>
              <a:t>Summary provide by Association of American Educations </a:t>
            </a:r>
            <a:r>
              <a:rPr lang="en-US" sz="2000" dirty="0" smtClean="0">
                <a:hlinkClick r:id="rId3"/>
              </a:rPr>
              <a:t>www.aaeteachers.org</a:t>
            </a:r>
            <a:r>
              <a:rPr lang="en-US" sz="2000" dirty="0" smtClean="0"/>
              <a:t> </a:t>
            </a:r>
          </a:p>
        </p:txBody>
      </p:sp>
    </p:spTree>
    <p:extLst>
      <p:ext uri="{BB962C8B-B14F-4D97-AF65-F5344CB8AC3E}">
        <p14:creationId xmlns:p14="http://schemas.microsoft.com/office/powerpoint/2010/main" val="26053803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SAS Portal  </a:t>
            </a:r>
            <a:r>
              <a:rPr lang="en-US" dirty="0" smtClean="0">
                <a:hlinkClick r:id="rId3"/>
              </a:rPr>
              <a:t>www.pdesas.org</a:t>
            </a:r>
            <a:r>
              <a:rPr lang="en-US" dirty="0" smtClean="0"/>
              <a:t> </a:t>
            </a:r>
          </a:p>
          <a:p>
            <a:r>
              <a:rPr lang="en-US" dirty="0" smtClean="0"/>
              <a:t>Content Area Wiki </a:t>
            </a:r>
            <a:r>
              <a:rPr lang="en-US" dirty="0">
                <a:hlinkClick r:id="rId4"/>
              </a:rPr>
              <a:t>http://</a:t>
            </a:r>
            <a:r>
              <a:rPr lang="en-US" dirty="0" smtClean="0">
                <a:hlinkClick r:id="rId4"/>
              </a:rPr>
              <a:t>cliu21cng.wikispaces.com</a:t>
            </a:r>
            <a:r>
              <a:rPr lang="en-US" dirty="0"/>
              <a:t> </a:t>
            </a:r>
            <a:endParaRPr lang="en-US" dirty="0" smtClean="0"/>
          </a:p>
          <a:p>
            <a:r>
              <a:rPr lang="en-US" dirty="0" smtClean="0"/>
              <a:t>Inside Mathematics </a:t>
            </a:r>
            <a:r>
              <a:rPr lang="en-US" dirty="0">
                <a:hlinkClick r:id="rId5"/>
              </a:rPr>
              <a:t>http://insidemathematics.org/</a:t>
            </a:r>
            <a:endParaRPr lang="en-US" dirty="0" smtClean="0"/>
          </a:p>
          <a:p>
            <a:r>
              <a:rPr lang="en-US" dirty="0" smtClean="0"/>
              <a:t>Mathematics Assessment Project </a:t>
            </a:r>
            <a:r>
              <a:rPr lang="en-US" dirty="0">
                <a:hlinkClick r:id="rId6"/>
              </a:rPr>
              <a:t>http://map.mathshell.org.uk/</a:t>
            </a:r>
            <a:endParaRPr lang="en-US" dirty="0" smtClean="0"/>
          </a:p>
          <a:p>
            <a:r>
              <a:rPr lang="en-US" dirty="0" smtClean="0"/>
              <a:t>Excellence in Education </a:t>
            </a:r>
            <a:r>
              <a:rPr lang="en-US" dirty="0" smtClean="0">
                <a:hlinkClick r:id="rId7"/>
              </a:rPr>
              <a:t>www.barbarablackburnonline.com</a:t>
            </a:r>
            <a:r>
              <a:rPr lang="en-US" dirty="0" smtClean="0"/>
              <a:t> </a:t>
            </a:r>
          </a:p>
          <a:p>
            <a:r>
              <a:rPr lang="en-US" dirty="0" err="1" smtClean="0"/>
              <a:t>EngageNY</a:t>
            </a:r>
            <a:r>
              <a:rPr lang="en-US" dirty="0" smtClean="0"/>
              <a:t> </a:t>
            </a:r>
            <a:r>
              <a:rPr lang="en-US" dirty="0" smtClean="0">
                <a:hlinkClick r:id="rId8"/>
              </a:rPr>
              <a:t>www.engageny.org</a:t>
            </a:r>
            <a:endParaRPr lang="en-US" dirty="0" smtClean="0"/>
          </a:p>
          <a:p>
            <a:r>
              <a:rPr lang="en-US" dirty="0" smtClean="0"/>
              <a:t>The Teaching Channel </a:t>
            </a:r>
            <a:r>
              <a:rPr lang="en-US" dirty="0" smtClean="0">
                <a:hlinkClick r:id="rId9"/>
              </a:rPr>
              <a:t>www.teachingchannel.org</a:t>
            </a:r>
            <a:endParaRPr lang="en-US" dirty="0" smtClean="0"/>
          </a:p>
          <a:p>
            <a:pPr marL="0" indent="0">
              <a:buNone/>
            </a:pPr>
            <a:endParaRPr lang="en-US" dirty="0" smtClean="0"/>
          </a:p>
        </p:txBody>
      </p:sp>
    </p:spTree>
    <p:extLst>
      <p:ext uri="{BB962C8B-B14F-4D97-AF65-F5344CB8AC3E}">
        <p14:creationId xmlns:p14="http://schemas.microsoft.com/office/powerpoint/2010/main" val="40175297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Brief History</a:t>
            </a:r>
            <a:endParaRPr lang="en-US" dirty="0"/>
          </a:p>
        </p:txBody>
      </p:sp>
      <p:sp>
        <p:nvSpPr>
          <p:cNvPr id="3" name="Content Placeholder 2"/>
          <p:cNvSpPr>
            <a:spLocks noGrp="1"/>
          </p:cNvSpPr>
          <p:nvPr>
            <p:ph idx="1"/>
          </p:nvPr>
        </p:nvSpPr>
        <p:spPr/>
        <p:txBody>
          <a:bodyPr/>
          <a:lstStyle/>
          <a:p>
            <a:r>
              <a:rPr lang="en-US" dirty="0">
                <a:hlinkClick r:id="rId3"/>
              </a:rPr>
              <a:t>Big Picture of Mathematics</a:t>
            </a:r>
            <a:endParaRPr lang="en-US" dirty="0"/>
          </a:p>
          <a:p>
            <a:r>
              <a:rPr lang="en-US" dirty="0" smtClean="0"/>
              <a:t>Common Core State Standards Initiative</a:t>
            </a:r>
          </a:p>
          <a:p>
            <a:pPr lvl="1"/>
            <a:r>
              <a:rPr lang="en-US" dirty="0" smtClean="0"/>
              <a:t>National Governors Association</a:t>
            </a:r>
          </a:p>
          <a:p>
            <a:pPr lvl="1"/>
            <a:r>
              <a:rPr lang="en-US" dirty="0" smtClean="0"/>
              <a:t>Council of Chief State School Officers</a:t>
            </a:r>
          </a:p>
          <a:p>
            <a:r>
              <a:rPr lang="en-US" dirty="0" smtClean="0"/>
              <a:t>PA Adoption July 2010</a:t>
            </a:r>
          </a:p>
          <a:p>
            <a:r>
              <a:rPr lang="en-US" dirty="0" smtClean="0"/>
              <a:t>PA Core Standards</a:t>
            </a:r>
          </a:p>
          <a:p>
            <a:pPr lvl="1"/>
            <a:r>
              <a:rPr lang="en-US" dirty="0" smtClean="0"/>
              <a:t>Aka PA Common Core Standards</a:t>
            </a:r>
          </a:p>
          <a:p>
            <a:pPr lvl="1"/>
            <a:r>
              <a:rPr lang="en-US" dirty="0" smtClean="0"/>
              <a:t>Added Pre-K</a:t>
            </a:r>
          </a:p>
        </p:txBody>
      </p:sp>
    </p:spTree>
    <p:extLst>
      <p:ext uri="{BB962C8B-B14F-4D97-AF65-F5344CB8AC3E}">
        <p14:creationId xmlns:p14="http://schemas.microsoft.com/office/powerpoint/2010/main" val="32059071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a:bodyPr>
          <a:lstStyle/>
          <a:p>
            <a:r>
              <a:rPr lang="en-US" dirty="0" smtClean="0"/>
              <a:t>Key Advances – Math </a:t>
            </a:r>
            <a:endParaRPr lang="en-US" dirty="0"/>
          </a:p>
        </p:txBody>
      </p:sp>
      <p:sp>
        <p:nvSpPr>
          <p:cNvPr id="11" name="Content Placeholder 10"/>
          <p:cNvSpPr>
            <a:spLocks noGrp="1"/>
          </p:cNvSpPr>
          <p:nvPr>
            <p:ph idx="1"/>
          </p:nvPr>
        </p:nvSpPr>
        <p:spPr>
          <a:xfrm>
            <a:off x="979714" y="1690688"/>
            <a:ext cx="9231086" cy="4252913"/>
          </a:xfrm>
        </p:spPr>
        <p:txBody>
          <a:bodyPr>
            <a:normAutofit/>
          </a:bodyPr>
          <a:lstStyle/>
          <a:p>
            <a:r>
              <a:rPr lang="en-US" sz="3600" dirty="0" smtClean="0"/>
              <a:t>Focus and coherence</a:t>
            </a:r>
          </a:p>
          <a:p>
            <a:pPr lvl="1"/>
            <a:r>
              <a:rPr lang="en-US" sz="3200" b="1" dirty="0" smtClean="0"/>
              <a:t>Focus</a:t>
            </a:r>
            <a:r>
              <a:rPr lang="en-US" sz="3200" dirty="0" smtClean="0"/>
              <a:t> on key topics at each grade level</a:t>
            </a:r>
          </a:p>
          <a:p>
            <a:pPr lvl="1"/>
            <a:r>
              <a:rPr lang="en-US" sz="3200" b="1" dirty="0" smtClean="0"/>
              <a:t>Coherent</a:t>
            </a:r>
            <a:r>
              <a:rPr lang="en-US" sz="3200" dirty="0" smtClean="0"/>
              <a:t> progressions across grade levels</a:t>
            </a:r>
          </a:p>
          <a:p>
            <a:r>
              <a:rPr lang="en-US" sz="3600" dirty="0" smtClean="0"/>
              <a:t>Balance of concepts and skills</a:t>
            </a:r>
          </a:p>
          <a:p>
            <a:pPr lvl="1"/>
            <a:r>
              <a:rPr lang="en-US" sz="3200" dirty="0" smtClean="0"/>
              <a:t>Content standards require both conceptual </a:t>
            </a:r>
            <a:r>
              <a:rPr lang="en-US" sz="3200" b="1" dirty="0" smtClean="0"/>
              <a:t>understanding</a:t>
            </a:r>
            <a:r>
              <a:rPr lang="en-US" sz="3200" dirty="0" smtClean="0"/>
              <a:t> and procedural </a:t>
            </a:r>
            <a:r>
              <a:rPr lang="en-US" sz="3200" b="1" dirty="0" smtClean="0"/>
              <a:t>fluency</a:t>
            </a:r>
          </a:p>
        </p:txBody>
      </p:sp>
    </p:spTree>
    <p:extLst>
      <p:ext uri="{BB962C8B-B14F-4D97-AF65-F5344CB8AC3E}">
        <p14:creationId xmlns:p14="http://schemas.microsoft.com/office/powerpoint/2010/main" val="840470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a:bodyPr>
          <a:lstStyle/>
          <a:p>
            <a:r>
              <a:rPr lang="en-US" dirty="0" smtClean="0"/>
              <a:t>Key Advances – Math </a:t>
            </a:r>
            <a:endParaRPr lang="en-US" dirty="0"/>
          </a:p>
        </p:txBody>
      </p:sp>
      <p:sp>
        <p:nvSpPr>
          <p:cNvPr id="11" name="Content Placeholder 10"/>
          <p:cNvSpPr>
            <a:spLocks noGrp="1"/>
          </p:cNvSpPr>
          <p:nvPr>
            <p:ph idx="1"/>
          </p:nvPr>
        </p:nvSpPr>
        <p:spPr>
          <a:xfrm>
            <a:off x="968827" y="1690688"/>
            <a:ext cx="10199915" cy="4525963"/>
          </a:xfrm>
        </p:spPr>
        <p:txBody>
          <a:bodyPr>
            <a:normAutofit/>
          </a:bodyPr>
          <a:lstStyle/>
          <a:p>
            <a:r>
              <a:rPr lang="en-US" sz="4000" dirty="0" smtClean="0"/>
              <a:t>Mathematical Practices</a:t>
            </a:r>
          </a:p>
          <a:p>
            <a:pPr lvl="1"/>
            <a:r>
              <a:rPr lang="en-US" sz="3600" dirty="0" smtClean="0"/>
              <a:t>Foster reasoning and sense-making in mathematics</a:t>
            </a:r>
          </a:p>
          <a:p>
            <a:pPr lvl="2"/>
            <a:r>
              <a:rPr lang="en-US" sz="3200" b="1" dirty="0" smtClean="0"/>
              <a:t>Application</a:t>
            </a:r>
          </a:p>
          <a:p>
            <a:pPr lvl="2"/>
            <a:r>
              <a:rPr lang="en-US" sz="3200" b="1" dirty="0" smtClean="0"/>
              <a:t>Dual Intensity</a:t>
            </a:r>
          </a:p>
        </p:txBody>
      </p:sp>
    </p:spTree>
    <p:extLst>
      <p:ext uri="{BB962C8B-B14F-4D97-AF65-F5344CB8AC3E}">
        <p14:creationId xmlns:p14="http://schemas.microsoft.com/office/powerpoint/2010/main" val="281517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753626" y="76200"/>
            <a:ext cx="9685774" cy="1143000"/>
          </a:xfrm>
        </p:spPr>
        <p:txBody>
          <a:bodyPr>
            <a:normAutofit fontScale="90000"/>
          </a:bodyPr>
          <a:lstStyle/>
          <a:p>
            <a:r>
              <a:rPr lang="en-US" dirty="0" smtClean="0"/>
              <a:t>Standards for Mathematical Practice</a:t>
            </a:r>
            <a:endParaRPr lang="en-US" dirty="0"/>
          </a:p>
        </p:txBody>
      </p:sp>
      <p:sp>
        <p:nvSpPr>
          <p:cNvPr id="13" name="Subtitle 12"/>
          <p:cNvSpPr>
            <a:spLocks noGrp="1"/>
          </p:cNvSpPr>
          <p:nvPr>
            <p:ph idx="1"/>
          </p:nvPr>
        </p:nvSpPr>
        <p:spPr>
          <a:xfrm>
            <a:off x="753626" y="1597688"/>
            <a:ext cx="11012994" cy="5014126"/>
          </a:xfrm>
        </p:spPr>
        <p:txBody>
          <a:bodyPr>
            <a:normAutofit/>
          </a:bodyPr>
          <a:lstStyle/>
          <a:p>
            <a:r>
              <a:rPr lang="en-US" sz="3200" dirty="0" smtClean="0"/>
              <a:t>“The Standards for Mathematical Practice describe varieties of expertise that mathematics educators at all levels should seek to develop in their students.  These practices rest on important ‘processes and proficiencies’ with longstanding importance in mathematics education.” </a:t>
            </a:r>
            <a:r>
              <a:rPr lang="en-US" sz="3200" dirty="0"/>
              <a:t>CCSS, 2010</a:t>
            </a:r>
          </a:p>
          <a:p>
            <a:endParaRPr lang="en-US" sz="3200" dirty="0" smtClean="0"/>
          </a:p>
          <a:p>
            <a:r>
              <a:rPr lang="en-US" sz="3200" dirty="0" smtClean="0"/>
              <a:t>“…an understanding that all is framed around the Standards for Mathematical Practice.” </a:t>
            </a:r>
            <a:r>
              <a:rPr lang="en-US" sz="3200" dirty="0"/>
              <a:t>PA CCSM, draft, 2012</a:t>
            </a:r>
          </a:p>
        </p:txBody>
      </p:sp>
    </p:spTree>
    <p:extLst>
      <p:ext uri="{BB962C8B-B14F-4D97-AF65-F5344CB8AC3E}">
        <p14:creationId xmlns:p14="http://schemas.microsoft.com/office/powerpoint/2010/main" val="41639730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981944" cy="1325563"/>
          </a:xfrm>
        </p:spPr>
        <p:txBody>
          <a:bodyPr>
            <a:normAutofit/>
          </a:bodyPr>
          <a:lstStyle/>
          <a:p>
            <a:r>
              <a:rPr lang="en-US" dirty="0" smtClean="0"/>
              <a:t>Standards for Mathematical Practice</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3181350" y="1601037"/>
            <a:ext cx="5829300" cy="4886325"/>
          </a:xfrm>
          <a:prstGeom prst="rect">
            <a:avLst/>
          </a:prstGeom>
          <a:noFill/>
          <a:ln>
            <a:solidFill>
              <a:schemeClr val="accent1"/>
            </a:solid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755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1064" y="365125"/>
            <a:ext cx="11132736" cy="1325563"/>
          </a:xfrm>
        </p:spPr>
        <p:txBody>
          <a:bodyPr/>
          <a:lstStyle/>
          <a:p>
            <a:r>
              <a:rPr lang="en-US" dirty="0" smtClean="0"/>
              <a:t>Standards for Mathematical Practice</a:t>
            </a:r>
            <a:endParaRPr lang="en-US" dirty="0"/>
          </a:p>
        </p:txBody>
      </p:sp>
      <p:sp>
        <p:nvSpPr>
          <p:cNvPr id="4" name="Content Placeholder 3"/>
          <p:cNvSpPr>
            <a:spLocks noGrp="1"/>
          </p:cNvSpPr>
          <p:nvPr>
            <p:ph idx="1"/>
          </p:nvPr>
        </p:nvSpPr>
        <p:spPr/>
        <p:txBody>
          <a:bodyPr/>
          <a:lstStyle/>
          <a:p>
            <a:r>
              <a:rPr lang="en-US" dirty="0" smtClean="0"/>
              <a:t>Underline or circle the verbs.</a:t>
            </a:r>
          </a:p>
          <a:p>
            <a:r>
              <a:rPr lang="en-US" dirty="0" smtClean="0"/>
              <a:t>What do you notice about the type of thinking?</a:t>
            </a:r>
          </a:p>
          <a:p>
            <a:endParaRPr lang="en-US" dirty="0" smtClean="0"/>
          </a:p>
          <a:p>
            <a:r>
              <a:rPr lang="en-US" dirty="0" smtClean="0"/>
              <a:t>Look for phrases indicating</a:t>
            </a:r>
          </a:p>
          <a:p>
            <a:pPr lvl="1"/>
            <a:r>
              <a:rPr lang="en-US" dirty="0" smtClean="0"/>
              <a:t>Reading</a:t>
            </a:r>
          </a:p>
          <a:p>
            <a:pPr lvl="1"/>
            <a:r>
              <a:rPr lang="en-US" dirty="0" smtClean="0"/>
              <a:t>Writing</a:t>
            </a:r>
          </a:p>
          <a:p>
            <a:pPr lvl="1"/>
            <a:r>
              <a:rPr lang="en-US" dirty="0" smtClean="0"/>
              <a:t>Speaking</a:t>
            </a:r>
          </a:p>
          <a:p>
            <a:pPr lvl="1"/>
            <a:r>
              <a:rPr lang="en-US" dirty="0" smtClean="0"/>
              <a:t>Listening</a:t>
            </a:r>
          </a:p>
          <a:p>
            <a:r>
              <a:rPr lang="en-US" dirty="0" smtClean="0"/>
              <a:t>How is literacy embedded in the Mathematical Practices?</a:t>
            </a:r>
            <a:endParaRPr lang="en-US" dirty="0"/>
          </a:p>
        </p:txBody>
      </p:sp>
    </p:spTree>
    <p:extLst>
      <p:ext uri="{BB962C8B-B14F-4D97-AF65-F5344CB8AC3E}">
        <p14:creationId xmlns:p14="http://schemas.microsoft.com/office/powerpoint/2010/main" val="1478913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365125"/>
            <a:ext cx="11706330" cy="1325563"/>
          </a:xfrm>
        </p:spPr>
        <p:txBody>
          <a:bodyPr/>
          <a:lstStyle/>
          <a:p>
            <a:r>
              <a:rPr lang="en-US" dirty="0" smtClean="0"/>
              <a:t>Structure of PA Core Standards for Math</a:t>
            </a:r>
            <a:endParaRPr lang="en-US" dirty="0"/>
          </a:p>
        </p:txBody>
      </p:sp>
      <p:pic>
        <p:nvPicPr>
          <p:cNvPr id="3" name="Picture 2"/>
          <p:cNvPicPr>
            <a:picLocks noChangeAspect="1"/>
          </p:cNvPicPr>
          <p:nvPr/>
        </p:nvPicPr>
        <p:blipFill>
          <a:blip r:embed="rId3"/>
          <a:stretch>
            <a:fillRect/>
          </a:stretch>
        </p:blipFill>
        <p:spPr>
          <a:xfrm>
            <a:off x="1926489" y="1914139"/>
            <a:ext cx="8152008" cy="4616548"/>
          </a:xfrm>
          <a:prstGeom prst="rect">
            <a:avLst/>
          </a:prstGeom>
        </p:spPr>
      </p:pic>
    </p:spTree>
    <p:extLst>
      <p:ext uri="{BB962C8B-B14F-4D97-AF65-F5344CB8AC3E}">
        <p14:creationId xmlns:p14="http://schemas.microsoft.com/office/powerpoint/2010/main" val="29663105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Rigor</a:t>
            </a:r>
            <a:endParaRPr lang="en-US" dirty="0"/>
          </a:p>
        </p:txBody>
      </p:sp>
      <p:sp>
        <p:nvSpPr>
          <p:cNvPr id="3" name="Content Placeholder 2"/>
          <p:cNvSpPr>
            <a:spLocks noGrp="1"/>
          </p:cNvSpPr>
          <p:nvPr>
            <p:ph idx="1"/>
          </p:nvPr>
        </p:nvSpPr>
        <p:spPr>
          <a:xfrm>
            <a:off x="1678075" y="1825625"/>
            <a:ext cx="8772212" cy="4351338"/>
          </a:xfrm>
        </p:spPr>
        <p:txBody>
          <a:bodyPr>
            <a:normAutofit lnSpcReduction="10000"/>
          </a:bodyPr>
          <a:lstStyle/>
          <a:p>
            <a:pPr marL="0" indent="0" algn="ctr">
              <a:buNone/>
            </a:pPr>
            <a:r>
              <a:rPr lang="en-US" sz="4000" i="1" dirty="0">
                <a:latin typeface="Cambria" panose="02040503050406030204" pitchFamily="18" charset="0"/>
              </a:rPr>
              <a:t>Rigor is creating an environment in which each student is expected to learn at high levels, and each is supported so he or she can learn at high level, and each student demonstrates learning at high level.  </a:t>
            </a:r>
            <a:endParaRPr lang="en-US" sz="4000" i="1" dirty="0" smtClean="0">
              <a:latin typeface="Cambria" panose="02040503050406030204" pitchFamily="18" charset="0"/>
            </a:endParaRPr>
          </a:p>
          <a:p>
            <a:pPr marL="0" indent="0" algn="ctr">
              <a:buNone/>
            </a:pPr>
            <a:endParaRPr lang="en-US" sz="4000" i="1" dirty="0">
              <a:latin typeface="Cambria" panose="02040503050406030204" pitchFamily="18" charset="0"/>
            </a:endParaRPr>
          </a:p>
          <a:p>
            <a:pPr marL="0" indent="0" algn="ctr">
              <a:buNone/>
            </a:pPr>
            <a:r>
              <a:rPr lang="en-US" dirty="0" smtClean="0"/>
              <a:t>(</a:t>
            </a:r>
            <a:r>
              <a:rPr lang="en-US" dirty="0"/>
              <a:t>Blackburn, 2008).</a:t>
            </a:r>
            <a:endParaRPr lang="en-US" dirty="0" smtClean="0"/>
          </a:p>
        </p:txBody>
      </p:sp>
    </p:spTree>
    <p:extLst>
      <p:ext uri="{BB962C8B-B14F-4D97-AF65-F5344CB8AC3E}">
        <p14:creationId xmlns:p14="http://schemas.microsoft.com/office/powerpoint/2010/main" val="245893490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TC104033923[[fn=Depth]]</Template>
  <TotalTime>341</TotalTime>
  <Words>983</Words>
  <Application>Microsoft Office PowerPoint</Application>
  <PresentationFormat>Widescreen</PresentationFormat>
  <Paragraphs>150</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Cambria</vt:lpstr>
      <vt:lpstr>Corbel</vt:lpstr>
      <vt:lpstr>Depth</vt:lpstr>
      <vt:lpstr>PA Core for Math</vt:lpstr>
      <vt:lpstr>A Brief History</vt:lpstr>
      <vt:lpstr>Key Advances – Math </vt:lpstr>
      <vt:lpstr>Key Advances – Math </vt:lpstr>
      <vt:lpstr>Standards for Mathematical Practice</vt:lpstr>
      <vt:lpstr>Standards for Mathematical Practice</vt:lpstr>
      <vt:lpstr>Standards for Mathematical Practice</vt:lpstr>
      <vt:lpstr>Structure of PA Core Standards for Math</vt:lpstr>
      <vt:lpstr>Rigor</vt:lpstr>
      <vt:lpstr>Rigor</vt:lpstr>
      <vt:lpstr>Comparing Two Math Tasks</vt:lpstr>
      <vt:lpstr>A Common Core Classroom</vt:lpstr>
      <vt:lpstr>A Common Core Classroom</vt:lpstr>
      <vt:lpstr>A Common Core Classroom</vt:lpstr>
      <vt:lpstr>A Common Core Classroom</vt:lpstr>
      <vt:lpstr>A Common Core Classroom</vt:lpstr>
      <vt:lpstr>Resources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 Core for ELA</dc:title>
  <dc:creator>Cathy Enders</dc:creator>
  <cp:lastModifiedBy>Eric Lech</cp:lastModifiedBy>
  <cp:revision>27</cp:revision>
  <cp:lastPrinted>2013-10-10T18:37:48Z</cp:lastPrinted>
  <dcterms:created xsi:type="dcterms:W3CDTF">2013-10-01T23:07:07Z</dcterms:created>
  <dcterms:modified xsi:type="dcterms:W3CDTF">2013-10-10T19:16:02Z</dcterms:modified>
</cp:coreProperties>
</file>